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3" r:id="rId4"/>
    <p:sldId id="265" r:id="rId5"/>
    <p:sldId id="267" r:id="rId6"/>
    <p:sldId id="266" r:id="rId7"/>
    <p:sldId id="258" r:id="rId8"/>
    <p:sldId id="268" r:id="rId9"/>
    <p:sldId id="270" r:id="rId10"/>
    <p:sldId id="278" r:id="rId11"/>
    <p:sldId id="274" r:id="rId12"/>
    <p:sldId id="275" r:id="rId13"/>
    <p:sldId id="256" r:id="rId14"/>
    <p:sldId id="257" r:id="rId15"/>
    <p:sldId id="259" r:id="rId16"/>
    <p:sldId id="279" r:id="rId17"/>
    <p:sldId id="280" r:id="rId18"/>
    <p:sldId id="281" r:id="rId19"/>
    <p:sldId id="28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C39D61-D14B-41A1-A48C-E3DB0EC2E894}" type="datetimeFigureOut">
              <a:rPr lang="en-GB" smtClean="0"/>
              <a:t>07/06/2017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166180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39D61-D14B-41A1-A48C-E3DB0EC2E894}" type="datetimeFigureOut">
              <a:rPr lang="en-GB" smtClean="0"/>
              <a:t>07/06/2017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387505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39D61-D14B-41A1-A48C-E3DB0EC2E894}" type="datetimeFigureOut">
              <a:rPr lang="en-GB" smtClean="0"/>
              <a:t>07/06/2017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119269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C39D61-D14B-41A1-A48C-E3DB0EC2E894}" type="datetimeFigureOut">
              <a:rPr lang="en-GB" smtClean="0"/>
              <a:t>07/06/2017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27885687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39D61-D14B-41A1-A48C-E3DB0EC2E894}" type="datetimeFigureOut">
              <a:rPr lang="en-GB" smtClean="0"/>
              <a:t>07/06/2017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116344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C39D61-D14B-41A1-A48C-E3DB0EC2E894}" type="datetimeFigureOut">
              <a:rPr lang="en-GB" smtClean="0"/>
              <a:t>07/06/2017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227004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C39D61-D14B-41A1-A48C-E3DB0EC2E894}" type="datetimeFigureOut">
              <a:rPr lang="en-GB" smtClean="0"/>
              <a:t>07/06/2017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363999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C39D61-D14B-41A1-A48C-E3DB0EC2E894}" type="datetimeFigureOut">
              <a:rPr lang="en-GB" smtClean="0"/>
              <a:t>07/06/2017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339755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39D61-D14B-41A1-A48C-E3DB0EC2E894}" type="datetimeFigureOut">
              <a:rPr lang="en-GB" smtClean="0"/>
              <a:t>07/06/2017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289041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39D61-D14B-41A1-A48C-E3DB0EC2E894}" type="datetimeFigureOut">
              <a:rPr lang="en-GB" smtClean="0"/>
              <a:t>07/06/2017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336672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39D61-D14B-41A1-A48C-E3DB0EC2E894}" type="datetimeFigureOut">
              <a:rPr lang="en-GB" smtClean="0"/>
              <a:t>07/06/2017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9AF33B-945D-4E9D-AA0F-12C3901F7976}" type="slidenum">
              <a:rPr lang="en-GB" smtClean="0"/>
              <a:t>‹#›</a:t>
            </a:fld>
            <a:endParaRPr lang="en-GB"/>
          </a:p>
        </p:txBody>
      </p:sp>
    </p:spTree>
    <p:extLst>
      <p:ext uri="{BB962C8B-B14F-4D97-AF65-F5344CB8AC3E}">
        <p14:creationId xmlns:p14="http://schemas.microsoft.com/office/powerpoint/2010/main" val="124904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39D61-D14B-41A1-A48C-E3DB0EC2E894}" type="datetimeFigureOut">
              <a:rPr lang="en-GB" smtClean="0"/>
              <a:t>07/06/2017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AF33B-945D-4E9D-AA0F-12C3901F7976}" type="slidenum">
              <a:rPr lang="en-GB" smtClean="0"/>
              <a:t>‹#›</a:t>
            </a:fld>
            <a:endParaRPr lang="en-GB"/>
          </a:p>
        </p:txBody>
      </p:sp>
    </p:spTree>
    <p:extLst>
      <p:ext uri="{BB962C8B-B14F-4D97-AF65-F5344CB8AC3E}">
        <p14:creationId xmlns:p14="http://schemas.microsoft.com/office/powerpoint/2010/main" val="311327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GB" sz="5400" dirty="0" smtClean="0"/>
              <a:t>Can anyone guess when the Current School Uniform was brought in?</a:t>
            </a:r>
          </a:p>
          <a:p>
            <a:pPr marL="0" indent="0">
              <a:buNone/>
            </a:pPr>
            <a:endParaRPr lang="en-GB" sz="5400" dirty="0" smtClean="0"/>
          </a:p>
          <a:p>
            <a:r>
              <a:rPr lang="en-GB" sz="5400" b="1" dirty="0" smtClean="0">
                <a:solidFill>
                  <a:srgbClr val="7030A0"/>
                </a:solidFill>
              </a:rPr>
              <a:t>1999</a:t>
            </a:r>
          </a:p>
          <a:p>
            <a:pPr marL="0" indent="0">
              <a:buNone/>
            </a:pPr>
            <a:endParaRPr lang="en-GB" sz="5400" b="1" dirty="0" smtClean="0">
              <a:solidFill>
                <a:srgbClr val="7030A0"/>
              </a:solidFill>
            </a:endParaRPr>
          </a:p>
          <a:p>
            <a:r>
              <a:rPr lang="en-GB" sz="5400" b="1" dirty="0" smtClean="0">
                <a:solidFill>
                  <a:srgbClr val="7030A0"/>
                </a:solidFill>
              </a:rPr>
              <a:t>Not even in the 21</a:t>
            </a:r>
            <a:r>
              <a:rPr lang="en-GB" sz="5400" b="1" baseline="30000" dirty="0" smtClean="0">
                <a:solidFill>
                  <a:srgbClr val="7030A0"/>
                </a:solidFill>
              </a:rPr>
              <a:t>st</a:t>
            </a:r>
            <a:r>
              <a:rPr lang="en-GB" sz="5400" b="1" dirty="0" smtClean="0">
                <a:solidFill>
                  <a:srgbClr val="7030A0"/>
                </a:solidFill>
              </a:rPr>
              <a:t> Century</a:t>
            </a:r>
          </a:p>
          <a:p>
            <a:pPr marL="0" indent="0">
              <a:buNone/>
            </a:pPr>
            <a:endParaRPr lang="en-GB" sz="5400" dirty="0" smtClean="0"/>
          </a:p>
          <a:p>
            <a:r>
              <a:rPr lang="en-GB" sz="5400" dirty="0" smtClean="0"/>
              <a:t>Here are some 90’s fashion trends…</a:t>
            </a:r>
            <a:endParaRPr lang="en-GB" sz="5400" dirty="0"/>
          </a:p>
        </p:txBody>
      </p:sp>
      <p:pic>
        <p:nvPicPr>
          <p:cNvPr id="4" name="Picture 2" descr="http://inverurie.aberdeenshire.sch.uk/wp-content/uploads/2012/06/cr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212" y="169521"/>
            <a:ext cx="101917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96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sset1.cxnmarksandspencer.com/is/image/mands/SD_04_T76_3812_Y0_X_EC_0?$PLP_PRODUCT_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622" y="0"/>
            <a:ext cx="561300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644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s-media-cache-ak0.pinimg.com/736x/8c/92/99/8c9299be1ae8954f7b85310c74da06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1609" y="0"/>
            <a:ext cx="53753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036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338" name="Picture 2" descr="Image result for barney costu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9499"/>
            <a:ext cx="12192000" cy="62085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141668"/>
            <a:ext cx="12192000" cy="507831"/>
          </a:xfrm>
          <a:prstGeom prst="rect">
            <a:avLst/>
          </a:prstGeom>
          <a:noFill/>
        </p:spPr>
        <p:txBody>
          <a:bodyPr wrap="square" rtlCol="0">
            <a:spAutoFit/>
          </a:bodyPr>
          <a:lstStyle/>
          <a:p>
            <a:pPr algn="ctr"/>
            <a:r>
              <a:rPr lang="en-GB" sz="2700" b="1" dirty="0" smtClean="0">
                <a:solidFill>
                  <a:schemeClr val="bg1"/>
                </a:solidFill>
              </a:rPr>
              <a:t>Although there are some things we would still have to veto if things got out of hand</a:t>
            </a:r>
            <a:endParaRPr lang="en-GB" sz="2700" b="1" dirty="0">
              <a:solidFill>
                <a:schemeClr val="bg1"/>
              </a:solidFill>
            </a:endParaRPr>
          </a:p>
        </p:txBody>
      </p:sp>
    </p:spTree>
    <p:extLst>
      <p:ext uri="{BB962C8B-B14F-4D97-AF65-F5344CB8AC3E}">
        <p14:creationId xmlns:p14="http://schemas.microsoft.com/office/powerpoint/2010/main" val="778317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5083" y="365125"/>
            <a:ext cx="11128717" cy="1325563"/>
          </a:xfrm>
        </p:spPr>
        <p:txBody>
          <a:bodyPr/>
          <a:lstStyle/>
          <a:p>
            <a:r>
              <a:rPr lang="en-GB" b="1" dirty="0" smtClean="0">
                <a:solidFill>
                  <a:srgbClr val="002060"/>
                </a:solidFill>
              </a:rPr>
              <a:t>Starter Proposal</a:t>
            </a:r>
            <a:endParaRPr lang="en-GB" b="1" dirty="0">
              <a:solidFill>
                <a:srgbClr val="002060"/>
              </a:solidFill>
            </a:endParaRPr>
          </a:p>
        </p:txBody>
      </p:sp>
      <p:sp>
        <p:nvSpPr>
          <p:cNvPr id="5" name="Content Placeholder 4"/>
          <p:cNvSpPr>
            <a:spLocks noGrp="1"/>
          </p:cNvSpPr>
          <p:nvPr>
            <p:ph idx="1"/>
          </p:nvPr>
        </p:nvSpPr>
        <p:spPr>
          <a:xfrm>
            <a:off x="0" y="1825624"/>
            <a:ext cx="12192000" cy="5032375"/>
          </a:xfrm>
        </p:spPr>
        <p:txBody>
          <a:bodyPr>
            <a:normAutofit/>
          </a:bodyPr>
          <a:lstStyle/>
          <a:p>
            <a:r>
              <a:rPr lang="en-GB" sz="3200" dirty="0"/>
              <a:t>T</a:t>
            </a:r>
            <a:r>
              <a:rPr lang="en-GB" sz="3200" dirty="0" smtClean="0"/>
              <a:t>o offer Senior pupils the option of Shirt and tie after summer 2017</a:t>
            </a:r>
          </a:p>
          <a:p>
            <a:r>
              <a:rPr lang="en-GB" sz="3200" dirty="0" smtClean="0"/>
              <a:t>Inverurie Academy will supply pupils with a free tie to facilitate this</a:t>
            </a:r>
          </a:p>
          <a:p>
            <a:r>
              <a:rPr lang="en-GB" sz="3200" dirty="0" smtClean="0"/>
              <a:t>Inverurie Academy will make a selection of knitwear available for autumn/winter 2017</a:t>
            </a:r>
          </a:p>
          <a:p>
            <a:r>
              <a:rPr lang="en-GB" sz="3200" dirty="0" smtClean="0"/>
              <a:t>Note: The uniform we implement may differ from the shirts and ties.</a:t>
            </a:r>
          </a:p>
          <a:p>
            <a:r>
              <a:rPr lang="en-GB" sz="3200" dirty="0" smtClean="0"/>
              <a:t>This would represent the first step in a new uniform policy for Inverurie Academy</a:t>
            </a:r>
          </a:p>
          <a:p>
            <a:endParaRPr lang="en-GB" sz="3200" dirty="0"/>
          </a:p>
        </p:txBody>
      </p:sp>
    </p:spTree>
    <p:extLst>
      <p:ext uri="{BB962C8B-B14F-4D97-AF65-F5344CB8AC3E}">
        <p14:creationId xmlns:p14="http://schemas.microsoft.com/office/powerpoint/2010/main" val="861839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948" y="365125"/>
            <a:ext cx="11156852" cy="1325563"/>
          </a:xfrm>
        </p:spPr>
        <p:txBody>
          <a:bodyPr/>
          <a:lstStyle/>
          <a:p>
            <a:r>
              <a:rPr lang="en-GB" b="1" dirty="0" smtClean="0">
                <a:solidFill>
                  <a:srgbClr val="002060"/>
                </a:solidFill>
              </a:rPr>
              <a:t>Process</a:t>
            </a:r>
            <a:endParaRPr lang="en-GB" b="1" dirty="0">
              <a:solidFill>
                <a:srgbClr val="002060"/>
              </a:solidFill>
            </a:endParaRPr>
          </a:p>
        </p:txBody>
      </p:sp>
      <p:sp>
        <p:nvSpPr>
          <p:cNvPr id="3" name="Content Placeholder 2"/>
          <p:cNvSpPr>
            <a:spLocks noGrp="1"/>
          </p:cNvSpPr>
          <p:nvPr>
            <p:ph idx="1"/>
          </p:nvPr>
        </p:nvSpPr>
        <p:spPr>
          <a:xfrm>
            <a:off x="0" y="1825625"/>
            <a:ext cx="12192000" cy="4351338"/>
          </a:xfrm>
        </p:spPr>
        <p:txBody>
          <a:bodyPr>
            <a:normAutofit lnSpcReduction="10000"/>
          </a:bodyPr>
          <a:lstStyle/>
          <a:p>
            <a:r>
              <a:rPr lang="en-GB" dirty="0" smtClean="0"/>
              <a:t>S6 pupils (current S5) will be consulted regarding this proposal</a:t>
            </a:r>
          </a:p>
          <a:p>
            <a:r>
              <a:rPr lang="en-GB" dirty="0" smtClean="0"/>
              <a:t>Uniform update will be taking place during 2017/18 session</a:t>
            </a:r>
          </a:p>
          <a:p>
            <a:r>
              <a:rPr lang="en-GB" dirty="0" smtClean="0"/>
              <a:t>We are offering the S6 the option to lead the way</a:t>
            </a:r>
          </a:p>
          <a:p>
            <a:r>
              <a:rPr lang="en-GB" dirty="0" smtClean="0"/>
              <a:t>Voting will be conducted by way of a yes no exit poll from assembly hall.  This will happen by </a:t>
            </a:r>
            <a:r>
              <a:rPr lang="en-GB" dirty="0"/>
              <a:t>s</a:t>
            </a:r>
            <a:r>
              <a:rPr lang="en-GB" dirty="0" smtClean="0"/>
              <a:t>ecret Ballot.</a:t>
            </a:r>
          </a:p>
          <a:p>
            <a:r>
              <a:rPr lang="en-GB" dirty="0" smtClean="0"/>
              <a:t>Once we know the outcome of the S6 poll S4 (current S3) and S5 (current S4) will be consulted in the same manner on whether they wish to be part of the proposal </a:t>
            </a:r>
          </a:p>
          <a:p>
            <a:r>
              <a:rPr lang="en-GB" dirty="0" smtClean="0"/>
              <a:t>Going forward Mr Paterson will organise consultation groups beginning after summer</a:t>
            </a:r>
            <a:endParaRPr lang="en-GB" dirty="0"/>
          </a:p>
        </p:txBody>
      </p:sp>
    </p:spTree>
    <p:extLst>
      <p:ext uri="{BB962C8B-B14F-4D97-AF65-F5344CB8AC3E}">
        <p14:creationId xmlns:p14="http://schemas.microsoft.com/office/powerpoint/2010/main" val="1774803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dirty="0" smtClean="0">
                <a:solidFill>
                  <a:srgbClr val="002060"/>
                </a:solidFill>
              </a:rPr>
              <a:t>Progression</a:t>
            </a:r>
            <a:endParaRPr lang="en-GB" b="1" dirty="0">
              <a:solidFill>
                <a:srgbClr val="002060"/>
              </a:solidFill>
            </a:endParaRPr>
          </a:p>
        </p:txBody>
      </p:sp>
      <p:sp>
        <p:nvSpPr>
          <p:cNvPr id="3" name="Content Placeholder 2"/>
          <p:cNvSpPr>
            <a:spLocks noGrp="1"/>
          </p:cNvSpPr>
          <p:nvPr>
            <p:ph idx="1"/>
          </p:nvPr>
        </p:nvSpPr>
        <p:spPr>
          <a:xfrm>
            <a:off x="0" y="1547446"/>
            <a:ext cx="12192000" cy="5310554"/>
          </a:xfrm>
        </p:spPr>
        <p:txBody>
          <a:bodyPr>
            <a:normAutofit/>
          </a:bodyPr>
          <a:lstStyle/>
          <a:p>
            <a:r>
              <a:rPr lang="en-GB" dirty="0" smtClean="0"/>
              <a:t>If the vote is a yes year groups taking part will be issued with a free tie</a:t>
            </a:r>
          </a:p>
          <a:p>
            <a:pPr marL="0" indent="0">
              <a:buNone/>
            </a:pPr>
            <a:endParaRPr lang="en-GB" dirty="0" smtClean="0"/>
          </a:p>
          <a:p>
            <a:r>
              <a:rPr lang="en-GB" dirty="0" smtClean="0"/>
              <a:t>At the start of the summer term 2017/18 shirt and tie will become mandatory for participating year groups</a:t>
            </a:r>
          </a:p>
          <a:p>
            <a:pPr marL="0" indent="0">
              <a:buNone/>
            </a:pPr>
            <a:endParaRPr lang="en-GB" dirty="0" smtClean="0"/>
          </a:p>
          <a:p>
            <a:r>
              <a:rPr lang="en-GB" dirty="0" smtClean="0"/>
              <a:t>CP will source Jumpers and Cardigans and will consult with participating year groups   </a:t>
            </a:r>
            <a:endParaRPr lang="en-GB" dirty="0"/>
          </a:p>
        </p:txBody>
      </p:sp>
      <p:pic>
        <p:nvPicPr>
          <p:cNvPr id="4" name="Picture 2" descr="http://inverurie.aberdeenshire.sch.uk/wp-content/uploads/2012/06/cr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27092" y="77788"/>
            <a:ext cx="101917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352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i.huffpost.com/gen/4869490/images/o-BALLOT-BOX-facebo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82622"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857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 S6</a:t>
            </a:r>
            <a:endParaRPr lang="en-GB" dirty="0"/>
          </a:p>
        </p:txBody>
      </p:sp>
      <p:sp>
        <p:nvSpPr>
          <p:cNvPr id="3" name="Content Placeholder 2"/>
          <p:cNvSpPr>
            <a:spLocks noGrp="1"/>
          </p:cNvSpPr>
          <p:nvPr>
            <p:ph idx="1"/>
          </p:nvPr>
        </p:nvSpPr>
        <p:spPr/>
        <p:txBody>
          <a:bodyPr/>
          <a:lstStyle/>
          <a:p>
            <a:r>
              <a:rPr lang="en-GB" dirty="0"/>
              <a:t>94 pupils voted</a:t>
            </a:r>
          </a:p>
          <a:p>
            <a:endParaRPr lang="en-GB" dirty="0"/>
          </a:p>
          <a:p>
            <a:r>
              <a:rPr lang="en-GB" dirty="0"/>
              <a:t>Yes = 81 (86%)</a:t>
            </a:r>
          </a:p>
          <a:p>
            <a:endParaRPr lang="en-GB" dirty="0"/>
          </a:p>
          <a:p>
            <a:r>
              <a:rPr lang="en-GB" dirty="0"/>
              <a:t>No = 13 (14%)</a:t>
            </a:r>
          </a:p>
          <a:p>
            <a:pPr marL="0" indent="0">
              <a:buNone/>
            </a:pPr>
            <a:endParaRPr lang="en-GB" dirty="0"/>
          </a:p>
          <a:p>
            <a:r>
              <a:rPr lang="en-GB" dirty="0"/>
              <a:t>Therefore the result of the consultation is an overwhelming yes and S6 at Inverurie academy will be in shirts and ties after summer.</a:t>
            </a:r>
          </a:p>
          <a:p>
            <a:endParaRPr lang="en-GB" dirty="0"/>
          </a:p>
        </p:txBody>
      </p:sp>
    </p:spTree>
    <p:extLst>
      <p:ext uri="{BB962C8B-B14F-4D97-AF65-F5344CB8AC3E}">
        <p14:creationId xmlns:p14="http://schemas.microsoft.com/office/powerpoint/2010/main" val="3367741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 S5</a:t>
            </a:r>
            <a:endParaRPr lang="en-GB" dirty="0"/>
          </a:p>
        </p:txBody>
      </p:sp>
      <p:sp>
        <p:nvSpPr>
          <p:cNvPr id="3" name="Content Placeholder 2"/>
          <p:cNvSpPr>
            <a:spLocks noGrp="1"/>
          </p:cNvSpPr>
          <p:nvPr>
            <p:ph idx="1"/>
          </p:nvPr>
        </p:nvSpPr>
        <p:spPr/>
        <p:txBody>
          <a:bodyPr/>
          <a:lstStyle/>
          <a:p>
            <a:r>
              <a:rPr lang="en-GB" dirty="0"/>
              <a:t>101 pupils polled</a:t>
            </a:r>
          </a:p>
          <a:p>
            <a:r>
              <a:rPr lang="en-GB" dirty="0"/>
              <a:t> </a:t>
            </a:r>
          </a:p>
          <a:p>
            <a:r>
              <a:rPr lang="en-GB" dirty="0"/>
              <a:t>No = 39 (39%)</a:t>
            </a:r>
          </a:p>
          <a:p>
            <a:r>
              <a:rPr lang="en-GB" dirty="0"/>
              <a:t>Yes = 62 (61</a:t>
            </a:r>
            <a:r>
              <a:rPr lang="en-GB" dirty="0" smtClean="0"/>
              <a:t>%)</a:t>
            </a:r>
          </a:p>
          <a:p>
            <a:endParaRPr lang="en-GB" dirty="0"/>
          </a:p>
          <a:p>
            <a:r>
              <a:rPr lang="en-GB" dirty="0"/>
              <a:t>Therefore the result of the consultation is an overwhelming yes and S6 at Inverurie academy will be in shirts and ties after summer.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81484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 S4</a:t>
            </a:r>
            <a:endParaRPr lang="en-GB" dirty="0"/>
          </a:p>
        </p:txBody>
      </p:sp>
      <p:sp>
        <p:nvSpPr>
          <p:cNvPr id="3" name="Content Placeholder 2"/>
          <p:cNvSpPr>
            <a:spLocks noGrp="1"/>
          </p:cNvSpPr>
          <p:nvPr>
            <p:ph idx="1"/>
          </p:nvPr>
        </p:nvSpPr>
        <p:spPr/>
        <p:txBody>
          <a:bodyPr/>
          <a:lstStyle/>
          <a:p>
            <a:r>
              <a:rPr lang="en-GB" dirty="0" smtClean="0"/>
              <a:t>142 </a:t>
            </a:r>
            <a:r>
              <a:rPr lang="en-GB" dirty="0"/>
              <a:t>pupils polled</a:t>
            </a:r>
          </a:p>
          <a:p>
            <a:r>
              <a:rPr lang="en-GB" dirty="0"/>
              <a:t> </a:t>
            </a:r>
          </a:p>
          <a:p>
            <a:r>
              <a:rPr lang="en-GB" dirty="0"/>
              <a:t>No = </a:t>
            </a:r>
            <a:r>
              <a:rPr lang="en-GB" dirty="0" smtClean="0"/>
              <a:t>73 (51%)</a:t>
            </a:r>
            <a:endParaRPr lang="en-GB" dirty="0"/>
          </a:p>
          <a:p>
            <a:r>
              <a:rPr lang="en-GB" dirty="0"/>
              <a:t>Yes = </a:t>
            </a:r>
            <a:r>
              <a:rPr lang="en-GB" dirty="0" smtClean="0"/>
              <a:t>69 (49%)</a:t>
            </a:r>
          </a:p>
          <a:p>
            <a:endParaRPr lang="en-GB" dirty="0"/>
          </a:p>
          <a:p>
            <a:r>
              <a:rPr lang="en-GB" dirty="0"/>
              <a:t>Therefore the result of the consultation is </a:t>
            </a:r>
            <a:r>
              <a:rPr lang="en-GB" dirty="0" smtClean="0"/>
              <a:t>a narrow no.</a:t>
            </a:r>
          </a:p>
          <a:p>
            <a:endParaRPr lang="en-GB" dirty="0"/>
          </a:p>
          <a:p>
            <a:r>
              <a:rPr lang="en-GB" dirty="0" smtClean="0"/>
              <a:t>Current school uniform will continue for next year</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75399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160"/>
            <a:ext cx="12192000" cy="684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178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2.bp.blogspot.com/-ZQbPg7P7fFI/WIdPzOZ64eI/AAAAAAAAA_g/1NBskVfqEQsOkoqLEd4HJlS54sjmETmFwCLcB/s320/Best%2BFashion%2BMoments%2B90s%2BFashion%2BTrends%2BThat%2BMight%2BBe%2BTrending%2BIn%2B2017%2B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3027" y="0"/>
            <a:ext cx="6344529" cy="6886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362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080" y="-16165"/>
            <a:ext cx="6979920" cy="6874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717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pbs.twimg.com/media/CRH1IxUWoAApI0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979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s-media-cache-ak0.pinimg.com/600x315/c7/bf/16/c7bf16696d685fc29d1c820931733c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2" y="1"/>
            <a:ext cx="122345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119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GB" sz="3600" b="1" dirty="0" smtClean="0">
                <a:solidFill>
                  <a:srgbClr val="002060"/>
                </a:solidFill>
              </a:rPr>
              <a:t>Here are some of the comments about the current </a:t>
            </a:r>
            <a:r>
              <a:rPr lang="en-GB" sz="3600" b="1" dirty="0">
                <a:solidFill>
                  <a:srgbClr val="002060"/>
                </a:solidFill>
              </a:rPr>
              <a:t>S</a:t>
            </a:r>
            <a:r>
              <a:rPr lang="en-GB" sz="3600" b="1" dirty="0" smtClean="0">
                <a:solidFill>
                  <a:srgbClr val="002060"/>
                </a:solidFill>
              </a:rPr>
              <a:t>chool Uniform</a:t>
            </a:r>
            <a:endParaRPr lang="en-GB" sz="3600" b="1" dirty="0">
              <a:solidFill>
                <a:srgbClr val="002060"/>
              </a:solidFill>
            </a:endParaRPr>
          </a:p>
        </p:txBody>
      </p:sp>
      <p:sp>
        <p:nvSpPr>
          <p:cNvPr id="3" name="Content Placeholder 2"/>
          <p:cNvSpPr>
            <a:spLocks noGrp="1"/>
          </p:cNvSpPr>
          <p:nvPr>
            <p:ph idx="1"/>
          </p:nvPr>
        </p:nvSpPr>
        <p:spPr>
          <a:xfrm>
            <a:off x="0" y="1448972"/>
            <a:ext cx="12192000" cy="5409028"/>
          </a:xfrm>
        </p:spPr>
        <p:txBody>
          <a:bodyPr>
            <a:noAutofit/>
          </a:bodyPr>
          <a:lstStyle/>
          <a:p>
            <a:r>
              <a:rPr lang="en-GB" sz="3200" dirty="0" smtClean="0"/>
              <a:t>Old Fashioned</a:t>
            </a:r>
          </a:p>
          <a:p>
            <a:r>
              <a:rPr lang="en-GB" sz="3200" dirty="0" smtClean="0"/>
              <a:t>Drab</a:t>
            </a:r>
          </a:p>
          <a:p>
            <a:r>
              <a:rPr lang="en-GB" sz="3200" dirty="0" smtClean="0"/>
              <a:t>Childish</a:t>
            </a:r>
          </a:p>
          <a:p>
            <a:r>
              <a:rPr lang="en-GB" sz="3200" dirty="0" smtClean="0"/>
              <a:t>Scruffy</a:t>
            </a:r>
          </a:p>
          <a:p>
            <a:r>
              <a:rPr lang="en-GB" sz="3200" dirty="0" smtClean="0"/>
              <a:t>Boring</a:t>
            </a:r>
          </a:p>
          <a:p>
            <a:r>
              <a:rPr lang="en-GB" sz="3200" dirty="0" smtClean="0"/>
              <a:t>Not fashionable</a:t>
            </a:r>
          </a:p>
          <a:p>
            <a:r>
              <a:rPr lang="en-GB" sz="3200" dirty="0" smtClean="0"/>
              <a:t>People don’t stick to it</a:t>
            </a:r>
          </a:p>
          <a:p>
            <a:pPr marL="0" indent="0">
              <a:buNone/>
            </a:pPr>
            <a:endParaRPr lang="en-GB" sz="3200" dirty="0" smtClean="0"/>
          </a:p>
          <a:p>
            <a:r>
              <a:rPr lang="en-GB" sz="3200" dirty="0" smtClean="0">
                <a:solidFill>
                  <a:srgbClr val="7030A0"/>
                </a:solidFill>
              </a:rPr>
              <a:t>We feel like other schools look better than us at events</a:t>
            </a:r>
            <a:endParaRPr lang="en-GB" sz="3200" dirty="0">
              <a:solidFill>
                <a:srgbClr val="7030A0"/>
              </a:solidFill>
            </a:endParaRPr>
          </a:p>
        </p:txBody>
      </p:sp>
      <p:pic>
        <p:nvPicPr>
          <p:cNvPr id="4" name="Picture 2" descr="http://inverurie.aberdeenshire.sch.uk/wp-content/uploads/2012/06/cr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212" y="5247958"/>
            <a:ext cx="101917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61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dirty="0" smtClean="0">
                <a:solidFill>
                  <a:srgbClr val="002060"/>
                </a:solidFill>
              </a:rPr>
              <a:t>Change is needed!</a:t>
            </a:r>
            <a:endParaRPr lang="en-GB" b="1" dirty="0">
              <a:solidFill>
                <a:srgbClr val="002060"/>
              </a:solidFill>
            </a:endParaRPr>
          </a:p>
        </p:txBody>
      </p:sp>
      <p:sp>
        <p:nvSpPr>
          <p:cNvPr id="3" name="Content Placeholder 2"/>
          <p:cNvSpPr>
            <a:spLocks noGrp="1"/>
          </p:cNvSpPr>
          <p:nvPr>
            <p:ph idx="1"/>
          </p:nvPr>
        </p:nvSpPr>
        <p:spPr>
          <a:xfrm>
            <a:off x="-1" y="1325563"/>
            <a:ext cx="12192001" cy="5532436"/>
          </a:xfrm>
        </p:spPr>
        <p:txBody>
          <a:bodyPr>
            <a:normAutofit/>
          </a:bodyPr>
          <a:lstStyle/>
          <a:p>
            <a:r>
              <a:rPr lang="en-GB" dirty="0" smtClean="0"/>
              <a:t>We want the change to be led by pupils.</a:t>
            </a:r>
          </a:p>
          <a:p>
            <a:r>
              <a:rPr lang="en-GB" dirty="0" smtClean="0"/>
              <a:t>Particularly senior pupils.</a:t>
            </a:r>
          </a:p>
          <a:p>
            <a:r>
              <a:rPr lang="en-GB" dirty="0" smtClean="0"/>
              <a:t>What we are looking for:</a:t>
            </a:r>
          </a:p>
          <a:p>
            <a:r>
              <a:rPr lang="en-GB" dirty="0" smtClean="0"/>
              <a:t>Makes us look good</a:t>
            </a:r>
          </a:p>
          <a:p>
            <a:r>
              <a:rPr lang="en-GB" dirty="0" smtClean="0"/>
              <a:t>Makes us look united</a:t>
            </a:r>
          </a:p>
          <a:p>
            <a:r>
              <a:rPr lang="en-GB" dirty="0" smtClean="0"/>
              <a:t>We want it to embody our core values</a:t>
            </a:r>
          </a:p>
          <a:p>
            <a:r>
              <a:rPr lang="en-GB" dirty="0" smtClean="0"/>
              <a:t>We want to look worthy of the new school</a:t>
            </a:r>
          </a:p>
          <a:p>
            <a:r>
              <a:rPr lang="en-GB" b="1" dirty="0" smtClean="0">
                <a:solidFill>
                  <a:srgbClr val="7030A0"/>
                </a:solidFill>
              </a:rPr>
              <a:t>A Uniform for the 21</a:t>
            </a:r>
            <a:r>
              <a:rPr lang="en-GB" b="1" baseline="30000" dirty="0" smtClean="0">
                <a:solidFill>
                  <a:srgbClr val="7030A0"/>
                </a:solidFill>
              </a:rPr>
              <a:t>st</a:t>
            </a:r>
            <a:r>
              <a:rPr lang="en-GB" b="1" dirty="0" smtClean="0">
                <a:solidFill>
                  <a:srgbClr val="7030A0"/>
                </a:solidFill>
              </a:rPr>
              <a:t> Century</a:t>
            </a:r>
          </a:p>
          <a:p>
            <a:r>
              <a:rPr lang="en-GB" dirty="0" smtClean="0"/>
              <a:t>The only thing not on the table is dress down</a:t>
            </a:r>
          </a:p>
          <a:p>
            <a:r>
              <a:rPr lang="en-GB" dirty="0" smtClean="0"/>
              <a:t>Other than that we are willing to allow you to steer it in any direction you like…</a:t>
            </a:r>
            <a:endParaRPr lang="en-GB" dirty="0"/>
          </a:p>
        </p:txBody>
      </p:sp>
      <p:pic>
        <p:nvPicPr>
          <p:cNvPr id="4" name="Picture 2" descr="http://inverurie.aberdeenshire.sch.uk/wp-content/uploads/2012/06/cr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212" y="169521"/>
            <a:ext cx="101917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908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www.theschooluniformspecialists.com/img/carousel/image3.jpg?width=849&amp;height=500&amp;crop=auto&amp;format=jpg&amp;quality=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782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432</Words>
  <Application>Microsoft Office PowerPoint</Application>
  <PresentationFormat>Widescreen</PresentationFormat>
  <Paragraphs>72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Here are some of the comments about the current School Uniform</vt:lpstr>
      <vt:lpstr>Change is needed!</vt:lpstr>
      <vt:lpstr>PowerPoint Presentation</vt:lpstr>
      <vt:lpstr>PowerPoint Presentation</vt:lpstr>
      <vt:lpstr>PowerPoint Presentation</vt:lpstr>
      <vt:lpstr>PowerPoint Presentation</vt:lpstr>
      <vt:lpstr>Starter Proposal</vt:lpstr>
      <vt:lpstr>Process</vt:lpstr>
      <vt:lpstr>Progression</vt:lpstr>
      <vt:lpstr>PowerPoint Presentation</vt:lpstr>
      <vt:lpstr>Outcome S6</vt:lpstr>
      <vt:lpstr>Outcome S5</vt:lpstr>
      <vt:lpstr>Outcome S4</vt:lpstr>
    </vt:vector>
  </TitlesOfParts>
  <Company>Aberdeenshire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Pupil Uniform consultation pre summer</dc:title>
  <dc:creator>Craig Paterson</dc:creator>
  <cp:lastModifiedBy>Craig Paterson</cp:lastModifiedBy>
  <cp:revision>59</cp:revision>
  <dcterms:created xsi:type="dcterms:W3CDTF">2017-03-17T13:45:13Z</dcterms:created>
  <dcterms:modified xsi:type="dcterms:W3CDTF">2017-06-07T16:15:46Z</dcterms:modified>
</cp:coreProperties>
</file>